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Lato" panose="020F0502020204030203" pitchFamily="34" charset="0"/>
      <p:regular r:id="rId4"/>
      <p:bold r:id="rId5"/>
      <p:italic r:id="rId6"/>
      <p:boldItalic r:id="rId7"/>
    </p:embeddedFont>
    <p:embeddedFont>
      <p:font typeface="Raleway" pitchFamily="2" charset="0"/>
      <p:regular r:id="rId8"/>
      <p:bold r:id="rId9"/>
      <p:italic r:id="rId10"/>
      <p:boldItalic r:id="rId11"/>
    </p:embeddedFont>
    <p:embeddedFont>
      <p:font typeface="Trebuchet MS" panose="020B0603020202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BTmAFAHY7pa8NB5lz/+vQr9rb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528" y="18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24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23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e856c48d07_0_11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g2e856c48d07_0_11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16" name="Google Shape;16;g2e856c48d07_0_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g2e856c48d07_0_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g2e856c48d07_0_11"/>
          <p:cNvSpPr txBox="1">
            <a:spLocks noGrp="1"/>
          </p:cNvSpPr>
          <p:nvPr>
            <p:ph type="ctrTitle"/>
          </p:nvPr>
        </p:nvSpPr>
        <p:spPr>
          <a:xfrm>
            <a:off x="3501360" y="8463680"/>
            <a:ext cx="36903000" cy="10654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19" name="Google Shape;19;g2e856c48d07_0_11"/>
          <p:cNvSpPr txBox="1">
            <a:spLocks noGrp="1"/>
          </p:cNvSpPr>
          <p:nvPr>
            <p:ph type="subTitle" idx="1"/>
          </p:nvPr>
        </p:nvSpPr>
        <p:spPr>
          <a:xfrm>
            <a:off x="3502212" y="20306560"/>
            <a:ext cx="36903000" cy="34638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20" name="Google Shape;20;g2e856c48d07_0_11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g2e856c48d07_0_75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79" name="Google Shape;79;g2e856c48d07_0_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g2e856c48d07_0_7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g2e856c48d07_0_75"/>
          <p:cNvSpPr txBox="1">
            <a:spLocks noGrp="1"/>
          </p:cNvSpPr>
          <p:nvPr>
            <p:ph type="title" hasCustomPrompt="1"/>
          </p:nvPr>
        </p:nvSpPr>
        <p:spPr>
          <a:xfrm>
            <a:off x="3501360" y="4697280"/>
            <a:ext cx="36904200" cy="7966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" name="Google Shape;82;g2e856c48d07_0_75"/>
          <p:cNvSpPr txBox="1">
            <a:spLocks noGrp="1"/>
          </p:cNvSpPr>
          <p:nvPr>
            <p:ph type="body" idx="1"/>
          </p:nvPr>
        </p:nvSpPr>
        <p:spPr>
          <a:xfrm>
            <a:off x="3501360" y="14546483"/>
            <a:ext cx="36904200" cy="101145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Char char="●"/>
              <a:defRPr>
                <a:solidFill>
                  <a:schemeClr val="lt1"/>
                </a:solidFill>
              </a:defRPr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g2e856c48d07_0_7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856c48d07_0_8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g2e856c48d07_0_1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23" name="Google Shape;23;g2e856c48d07_0_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g2e856c48d07_0_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g2e856c48d07_0_19"/>
          <p:cNvSpPr txBox="1">
            <a:spLocks noGrp="1"/>
          </p:cNvSpPr>
          <p:nvPr>
            <p:ph type="title"/>
          </p:nvPr>
        </p:nvSpPr>
        <p:spPr>
          <a:xfrm>
            <a:off x="3501360" y="8463680"/>
            <a:ext cx="36904200" cy="9719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g2e856c48d07_0_1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e856c48d07_0_25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g2e856c48d07_0_25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0" name="Google Shape;30;g2e856c48d07_0_2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g2e856c48d07_0_2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g2e856c48d07_0_25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57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33" name="Google Shape;33;g2e856c48d07_0_25"/>
          <p:cNvSpPr txBox="1">
            <a:spLocks noGrp="1"/>
          </p:cNvSpPr>
          <p:nvPr>
            <p:ph type="body" idx="1"/>
          </p:nvPr>
        </p:nvSpPr>
        <p:spPr>
          <a:xfrm>
            <a:off x="3501360" y="13304800"/>
            <a:ext cx="36905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g2e856c48d07_0_2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e856c48d07_0_33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7;g2e856c48d07_0_3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8" name="Google Shape;38;g2e856c48d07_0_3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g2e856c48d07_0_3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g2e856c48d07_0_33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41" name="Google Shape;41;g2e856c48d07_0_33"/>
          <p:cNvSpPr txBox="1">
            <a:spLocks noGrp="1"/>
          </p:cNvSpPr>
          <p:nvPr>
            <p:ph type="body" idx="1"/>
          </p:nvPr>
        </p:nvSpPr>
        <p:spPr>
          <a:xfrm>
            <a:off x="3500761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g2e856c48d07_0_33"/>
          <p:cNvSpPr txBox="1">
            <a:spLocks noGrp="1"/>
          </p:cNvSpPr>
          <p:nvPr>
            <p:ph type="body" idx="2"/>
          </p:nvPr>
        </p:nvSpPr>
        <p:spPr>
          <a:xfrm>
            <a:off x="22289297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g2e856c48d07_0_3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856c48d07_0_42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Google Shape;46;g2e856c48d07_0_42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47" name="Google Shape;47;g2e856c48d07_0_4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g2e856c48d07_0_4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g2e856c48d07_0_42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0" name="Google Shape;50;g2e856c48d07_0_4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e856c48d07_0_49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g2e856c48d07_0_4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54" name="Google Shape;54;g2e856c48d07_0_4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g2e856c48d07_0_4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g2e856c48d07_0_49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8841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7" name="Google Shape;57;g2e856c48d07_0_49"/>
          <p:cNvSpPr txBox="1">
            <a:spLocks noGrp="1"/>
          </p:cNvSpPr>
          <p:nvPr>
            <p:ph type="body" idx="1"/>
          </p:nvPr>
        </p:nvSpPr>
        <p:spPr>
          <a:xfrm>
            <a:off x="3461880" y="17803040"/>
            <a:ext cx="15844200" cy="10224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2e856c48d07_0_4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g2e856c48d07_0_57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61" name="Google Shape;61;g2e856c48d07_0_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g2e856c48d07_0_5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g2e856c48d07_0_57"/>
          <p:cNvSpPr txBox="1">
            <a:spLocks noGrp="1"/>
          </p:cNvSpPr>
          <p:nvPr>
            <p:ph type="title"/>
          </p:nvPr>
        </p:nvSpPr>
        <p:spPr>
          <a:xfrm>
            <a:off x="3501360" y="5531520"/>
            <a:ext cx="33701700" cy="191040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g2e856c48d07_0_5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e856c48d07_0_63"/>
          <p:cNvSpPr/>
          <p:nvPr/>
        </p:nvSpPr>
        <p:spPr>
          <a:xfrm>
            <a:off x="0" y="0"/>
            <a:ext cx="219456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g2e856c48d07_0_6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68" name="Google Shape;68;g2e856c48d07_0_6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g2e856c48d07_0_6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g2e856c48d07_0_63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10798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71" name="Google Shape;71;g2e856c48d07_0_63"/>
          <p:cNvSpPr txBox="1">
            <a:spLocks noGrp="1"/>
          </p:cNvSpPr>
          <p:nvPr>
            <p:ph type="subTitle" idx="1"/>
          </p:nvPr>
        </p:nvSpPr>
        <p:spPr>
          <a:xfrm>
            <a:off x="3479760" y="20233760"/>
            <a:ext cx="15844200" cy="4857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72" name="Google Shape;72;g2e856c48d07_0_63"/>
          <p:cNvSpPr txBox="1">
            <a:spLocks noGrp="1"/>
          </p:cNvSpPr>
          <p:nvPr>
            <p:ph type="body" idx="2"/>
          </p:nvPr>
        </p:nvSpPr>
        <p:spPr>
          <a:xfrm>
            <a:off x="24836280" y="8656800"/>
            <a:ext cx="16197000" cy="19363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g2e856c48d07_0_6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856c48d07_0_72"/>
          <p:cNvSpPr txBox="1">
            <a:spLocks noGrp="1"/>
          </p:cNvSpPr>
          <p:nvPr>
            <p:ph type="body" idx="1"/>
          </p:nvPr>
        </p:nvSpPr>
        <p:spPr>
          <a:xfrm>
            <a:off x="3479760" y="27984328"/>
            <a:ext cx="36947400" cy="29472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</a:lstStyle>
          <a:p>
            <a:endParaRPr/>
          </a:p>
        </p:txBody>
      </p:sp>
      <p:sp>
        <p:nvSpPr>
          <p:cNvPr id="76" name="Google Shape;76;g2e856c48d07_0_7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e856c48d07_0_7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1" name="Google Shape;11;g2e856c48d07_0_7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Font typeface="Lato"/>
              <a:buChar char="●"/>
              <a:defRPr sz="6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2" name="Google Shape;12;g2e856c48d07_0_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7238/rusc.v7i1.111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1262742" y="6378482"/>
            <a:ext cx="9253831" cy="12865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r>
              <a:rPr lang="en-US" sz="4400" dirty="0"/>
              <a:t>Reading comprehension is fundamental to second  language acquisition, enabling learners to interpret and critically engage with texts.</a:t>
            </a:r>
          </a:p>
          <a:p>
            <a:r>
              <a:rPr lang="en-US" sz="4400" dirty="0"/>
              <a:t>Key challenges: varied literacy levels, limited motivation, and  restricted English exposure beyond the classroom.</a:t>
            </a:r>
          </a:p>
          <a:p>
            <a:r>
              <a:rPr lang="en-US" sz="4400" dirty="0"/>
              <a:t>This study adopts a bibliographic lens to trace how historical and contemporary practices respond to these barriers in adolescent EFL contexts.</a:t>
            </a:r>
          </a:p>
          <a:p>
            <a:pPr marL="0" lvl="0" indent="0" algn="l" rtl="0">
              <a:spcBef>
                <a:spcPts val="48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dirty="0"/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/>
              <a:t>INTRODUCTION</a:t>
            </a:r>
            <a:endParaRPr sz="6000"/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2394857" y="18708871"/>
            <a:ext cx="8299563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dirty="0"/>
              <a:t>Research problem</a:t>
            </a:r>
            <a:endParaRPr sz="6000" dirty="0"/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10048800" cy="22259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r>
              <a:rPr lang="en-US" sz="4400" dirty="0"/>
              <a:t>Historical evolution of reading instruction (past 50 years).</a:t>
            </a:r>
          </a:p>
          <a:p>
            <a:r>
              <a:rPr lang="en-US" sz="4400" dirty="0"/>
              <a:t>The shift from teacher-centered to learner-centered models.</a:t>
            </a:r>
          </a:p>
          <a:p>
            <a:r>
              <a:rPr lang="en-US" sz="4400" dirty="0"/>
              <a:t>The role of cognitive and </a:t>
            </a:r>
            <a:r>
              <a:rPr lang="en-US" sz="4400" dirty="0" err="1"/>
              <a:t>metacognitive</a:t>
            </a:r>
            <a:r>
              <a:rPr lang="en-US" sz="4400" dirty="0"/>
              <a:t> techniques.</a:t>
            </a:r>
          </a:p>
          <a:p>
            <a:r>
              <a:rPr lang="en-US" sz="4400" dirty="0"/>
              <a:t>Inclusion of students with special educational needs.</a:t>
            </a:r>
          </a:p>
          <a:p>
            <a:r>
              <a:rPr lang="en-US" sz="4400" dirty="0"/>
              <a:t>Integration of digital tools in EFL instruction.</a:t>
            </a:r>
          </a:p>
          <a:p>
            <a:r>
              <a:rPr lang="en-US" sz="4400" dirty="0"/>
              <a:t>Pedagogical innovation and sustainable educational practices</a:t>
            </a:r>
            <a:r>
              <a:rPr lang="en-US" sz="4800" dirty="0"/>
              <a:t>.</a:t>
            </a:r>
          </a:p>
          <a:p>
            <a:pPr marL="514350" lvl="0" indent="-514350" algn="ctr" rtl="0">
              <a:spcBef>
                <a:spcPts val="640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US" sz="4800" b="1" dirty="0"/>
              <a:t>Critical bibliographic analysis</a:t>
            </a:r>
            <a:r>
              <a:rPr lang="en-US" sz="4800" dirty="0"/>
              <a:t> of major scholarly works, textbooks, and policy frameworks.</a:t>
            </a:r>
          </a:p>
          <a:p>
            <a:r>
              <a:rPr lang="en-US" sz="4800" dirty="0"/>
              <a:t>Comparative review of traditional (e.g., Grammar-Translation) and modern methods (e.g., task-based learning, UDL).</a:t>
            </a:r>
          </a:p>
          <a:p>
            <a:r>
              <a:rPr lang="en-US" sz="4800" dirty="0"/>
              <a:t>Synthesizing educational theory with classroom-based evidence.</a:t>
            </a:r>
          </a:p>
          <a:p>
            <a:pPr marL="514350" lvl="0" indent="-514350" algn="ctr" rtl="0"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sz="4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2" y="5525666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/>
              <a:t>Areas of research</a:t>
            </a:r>
            <a:endParaRPr sz="6000"/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2438950" y="4173175"/>
            <a:ext cx="10772100" cy="30090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u="sng" dirty="0"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4800" b="1" u="sng" dirty="0"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4400" b="1" dirty="0"/>
              <a:t>Past Approaches</a:t>
            </a:r>
            <a:r>
              <a:rPr lang="en-US" sz="4400" dirty="0"/>
              <a:t> (1970s–1990s):</a:t>
            </a:r>
            <a:br>
              <a:rPr lang="en-US" sz="4400" dirty="0"/>
            </a:br>
            <a:r>
              <a:rPr lang="en-US" sz="4400" dirty="0"/>
              <a:t>▪ Grammar-focused, memorization-heavy, teacher-led instruction.</a:t>
            </a:r>
            <a:br>
              <a:rPr lang="en-US" sz="4400" dirty="0"/>
            </a:br>
            <a:r>
              <a:rPr lang="en-US" sz="4400" dirty="0"/>
              <a:t>▪ Lack of real-world relevance or learner engagement.</a:t>
            </a:r>
          </a:p>
          <a:p>
            <a:r>
              <a:rPr lang="en-US" sz="4400" b="1" dirty="0"/>
              <a:t>Shifts Observed (1990s–2020s)</a:t>
            </a:r>
            <a:r>
              <a:rPr lang="en-US" sz="4400" dirty="0"/>
              <a:t>:</a:t>
            </a:r>
            <a:br>
              <a:rPr lang="en-US" sz="4400" dirty="0"/>
            </a:br>
            <a:r>
              <a:rPr lang="en-US" sz="4400" dirty="0"/>
              <a:t>▪ Rise of learner autonomy, critical thinking, strategic reading.</a:t>
            </a:r>
            <a:br>
              <a:rPr lang="en-US" sz="4400" dirty="0"/>
            </a:br>
            <a:r>
              <a:rPr lang="en-US" sz="4400" dirty="0"/>
              <a:t>▪ Constructivist, </a:t>
            </a:r>
            <a:r>
              <a:rPr lang="en-US" sz="4400" dirty="0" err="1"/>
              <a:t>metacognitive</a:t>
            </a:r>
            <a:r>
              <a:rPr lang="en-US" sz="4400" dirty="0"/>
              <a:t>, and collaborative frameworks introduced.</a:t>
            </a:r>
          </a:p>
          <a:p>
            <a:r>
              <a:rPr lang="en-US" sz="4400" b="1" dirty="0"/>
              <a:t>Inclusive Practices</a:t>
            </a:r>
            <a:r>
              <a:rPr lang="en-US" sz="4400" dirty="0"/>
              <a:t>:</a:t>
            </a:r>
            <a:br>
              <a:rPr lang="en-US" sz="4400" dirty="0"/>
            </a:br>
            <a:r>
              <a:rPr lang="en-US" sz="4400" dirty="0"/>
              <a:t>▪ Use of Universal Design for Learning (UDL), differentiated instruction.</a:t>
            </a:r>
            <a:br>
              <a:rPr lang="en-US" sz="4400" dirty="0"/>
            </a:br>
            <a:r>
              <a:rPr lang="en-US" sz="4400" dirty="0"/>
              <a:t>▪ Accessible materials, culturally relevant content, technology-supported scaffolding.</a:t>
            </a:r>
          </a:p>
          <a:p>
            <a:r>
              <a:rPr lang="en-US" sz="4400" b="1" dirty="0"/>
              <a:t>Modern Techniques</a:t>
            </a:r>
            <a:r>
              <a:rPr lang="en-US" sz="4400" dirty="0"/>
              <a:t>:</a:t>
            </a:r>
            <a:br>
              <a:rPr lang="en-US" sz="4400" dirty="0"/>
            </a:br>
            <a:r>
              <a:rPr lang="en-US" sz="4400" dirty="0"/>
              <a:t>▪ Integration of multimedia, authentic texts, task-based activities.</a:t>
            </a:r>
            <a:br>
              <a:rPr lang="en-US" sz="4400" dirty="0"/>
            </a:br>
            <a:r>
              <a:rPr lang="en-US" sz="4400" dirty="0"/>
              <a:t>▪ Reflective and formative assessments to monitor progress.</a:t>
            </a:r>
          </a:p>
          <a:p>
            <a:r>
              <a:rPr lang="en-US" sz="60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Conclusion</a:t>
            </a:r>
            <a:endParaRPr lang="en-US" sz="6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US" sz="4000" dirty="0"/>
              <a:t>A clear shift has taken place—from rigid translation drills to inclusive, cognitively engaging instruction.</a:t>
            </a:r>
            <a:br>
              <a:rPr lang="en-US" sz="4000" dirty="0"/>
            </a:br>
            <a:r>
              <a:rPr lang="en-US" sz="4000" dirty="0"/>
              <a:t>Today’s EFL reading blends traditional roots with modern, learner-centered strategies.</a:t>
            </a:r>
          </a:p>
          <a:p>
            <a:r>
              <a:rPr lang="en-US" sz="4000" dirty="0"/>
              <a:t> </a:t>
            </a:r>
            <a:r>
              <a:rPr lang="en-US" sz="4000" b="1" dirty="0"/>
              <a:t>Future Directions</a:t>
            </a:r>
            <a:endParaRPr lang="en-US" sz="4000" dirty="0"/>
          </a:p>
          <a:p>
            <a:r>
              <a:rPr lang="en-US" sz="4000" b="1" dirty="0"/>
              <a:t>Blended Learning</a:t>
            </a:r>
            <a:r>
              <a:rPr lang="en-US" sz="4000" dirty="0"/>
              <a:t>: Merging in-person and digital teaching.</a:t>
            </a:r>
          </a:p>
          <a:p>
            <a:r>
              <a:rPr lang="en-US" sz="4000" b="1" dirty="0"/>
              <a:t>Culturally Responsive Texts</a:t>
            </a:r>
            <a:r>
              <a:rPr lang="en-US" sz="4000" dirty="0"/>
              <a:t>: Reflecting students’ identities.</a:t>
            </a:r>
          </a:p>
          <a:p>
            <a:r>
              <a:rPr lang="en-US" sz="4000" b="1" dirty="0"/>
              <a:t>Sustainability Themes</a:t>
            </a:r>
            <a:r>
              <a:rPr lang="en-US" sz="4000" dirty="0"/>
              <a:t>: Raising awareness through global issues.</a:t>
            </a:r>
          </a:p>
          <a:p>
            <a:r>
              <a:rPr lang="en-US" sz="4000" b="1" dirty="0"/>
              <a:t>Neuroscience-Based Methods</a:t>
            </a:r>
            <a:r>
              <a:rPr lang="en-US" sz="4000" dirty="0"/>
              <a:t>: Applying brain research to improve reading.</a:t>
            </a:r>
          </a:p>
          <a:p>
            <a:pPr marL="0" lvl="0" indent="0" algn="ctr" rtl="0">
              <a:spcBef>
                <a:spcPts val="6400"/>
              </a:spcBef>
              <a:spcAft>
                <a:spcPts val="0"/>
              </a:spcAft>
              <a:buNone/>
            </a:pPr>
            <a:endParaRPr lang="en-US" sz="40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>
            <a:off x="11700848" y="16983808"/>
            <a:ext cx="10058400" cy="2156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000" dirty="0"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  <a:endParaRPr sz="6000" dirty="0"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13"/>
          </p:nvPr>
        </p:nvSpPr>
        <p:spPr>
          <a:xfrm>
            <a:off x="33844207" y="4713229"/>
            <a:ext cx="10047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/>
              <a:t>BIBLIOGRAPHY</a:t>
            </a:r>
            <a:endParaRPr sz="6000"/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14"/>
          </p:nvPr>
        </p:nvSpPr>
        <p:spPr>
          <a:xfrm>
            <a:off x="33397371" y="5355771"/>
            <a:ext cx="10282729" cy="26785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ctr" anchorCtr="0">
            <a:noAutofit/>
          </a:bodyPr>
          <a:lstStyle/>
          <a:p>
            <a:r>
              <a:rPr lang="en-US" sz="3200" b="1" dirty="0" err="1"/>
              <a:t>Rumelhart</a:t>
            </a:r>
            <a:r>
              <a:rPr lang="en-US" sz="3200" b="1" dirty="0"/>
              <a:t>, D. E. (1980).</a:t>
            </a:r>
            <a:r>
              <a:rPr lang="en-US" sz="3200" dirty="0"/>
              <a:t> Schemata: The building blocks of cognition. In R. J. Spiro, B. C. Bruce, &amp; W. F. Brewer (Eds.), </a:t>
            </a:r>
            <a:r>
              <a:rPr lang="en-US" sz="3200" i="1" dirty="0"/>
              <a:t>Theoretical issues in reading comprehension</a:t>
            </a:r>
            <a:r>
              <a:rPr lang="en-US" sz="3200" dirty="0"/>
              <a:t> (pp. 33–58). Lawrence Erlbaum Associates. </a:t>
            </a:r>
            <a:endParaRPr lang="el-GR" sz="3200" dirty="0"/>
          </a:p>
          <a:p>
            <a:r>
              <a:rPr lang="en-US" sz="3200" b="1" dirty="0"/>
              <a:t>Ryan, R. M., &amp; </a:t>
            </a:r>
            <a:r>
              <a:rPr lang="en-US" sz="3200" b="1" dirty="0" err="1"/>
              <a:t>Deci</a:t>
            </a:r>
            <a:r>
              <a:rPr lang="en-US" sz="3200" b="1" dirty="0"/>
              <a:t>, E. L. (2017).</a:t>
            </a:r>
            <a:r>
              <a:rPr lang="en-US" sz="3200" dirty="0"/>
              <a:t> </a:t>
            </a:r>
            <a:r>
              <a:rPr lang="en-US" sz="3200" i="1" dirty="0"/>
              <a:t>Self-Determination Theory: Basic Psychological Needs in Motivation, Development, and Wellness</a:t>
            </a:r>
            <a:r>
              <a:rPr lang="en-US" sz="3200" dirty="0"/>
              <a:t>. Guilford Press.</a:t>
            </a:r>
            <a:endParaRPr lang="el-GR" sz="3200" dirty="0"/>
          </a:p>
          <a:p>
            <a:r>
              <a:rPr lang="en-US" sz="3200" dirty="0" err="1"/>
              <a:t>Savignon</a:t>
            </a:r>
            <a:r>
              <a:rPr lang="en-US" sz="3200" dirty="0"/>
              <a:t>, S. J. (2002). </a:t>
            </a:r>
            <a:r>
              <a:rPr lang="en-US" sz="3200" i="1" dirty="0"/>
              <a:t>Interpreting communicative language teaching: Contexts and concerns in teacher education</a:t>
            </a:r>
            <a:r>
              <a:rPr lang="en-US" sz="3200" dirty="0"/>
              <a:t>. Yale University Press.</a:t>
            </a:r>
            <a:endParaRPr lang="el-GR" sz="3200" dirty="0"/>
          </a:p>
          <a:p>
            <a:r>
              <a:rPr lang="en-US" sz="3200" dirty="0"/>
              <a:t> </a:t>
            </a:r>
            <a:r>
              <a:rPr lang="en-US" sz="3200" b="1" dirty="0"/>
              <a:t>Selwyn, N. (2010).</a:t>
            </a:r>
            <a:r>
              <a:rPr lang="en-US" sz="3200" dirty="0"/>
              <a:t> </a:t>
            </a:r>
            <a:r>
              <a:rPr lang="en-US" sz="3200" i="1" dirty="0"/>
              <a:t>Degrees of digital division: Reconsidering digital inequalities and contemporary higher education</a:t>
            </a:r>
            <a:r>
              <a:rPr lang="en-US" sz="3200" dirty="0"/>
              <a:t>. </a:t>
            </a:r>
            <a:r>
              <a:rPr lang="en-US" sz="3200" i="1" dirty="0"/>
              <a:t>RUSC. Universities and Knowledge Society Journal, 7</a:t>
            </a:r>
            <a:r>
              <a:rPr lang="en-US" sz="3200" dirty="0"/>
              <a:t>(1), 33–42. </a:t>
            </a:r>
            <a:r>
              <a:rPr lang="en-US" sz="3200" u="sng" dirty="0">
                <a:hlinkClick r:id="rId3"/>
              </a:rPr>
              <a:t>https://doi.org/10.7238/rusc.v7i1.1116</a:t>
            </a:r>
            <a:endParaRPr lang="el-GR" sz="3200" dirty="0"/>
          </a:p>
          <a:p>
            <a:r>
              <a:rPr lang="en-US" sz="3200" b="1" dirty="0" err="1"/>
              <a:t>Snowling</a:t>
            </a:r>
            <a:r>
              <a:rPr lang="en-US" sz="3200" b="1" dirty="0"/>
              <a:t>, M. J., </a:t>
            </a:r>
            <a:r>
              <a:rPr lang="en-US" sz="3200" b="1" dirty="0" err="1"/>
              <a:t>Hulme</a:t>
            </a:r>
            <a:r>
              <a:rPr lang="en-US" sz="3200" b="1" dirty="0"/>
              <a:t>, C., &amp; Nation, K. (2022).</a:t>
            </a:r>
            <a:r>
              <a:rPr lang="en-US" sz="3200" dirty="0"/>
              <a:t> </a:t>
            </a:r>
            <a:r>
              <a:rPr lang="en-US" sz="3200" i="1" dirty="0"/>
              <a:t>The Science of Reading: A Handbook</a:t>
            </a:r>
            <a:r>
              <a:rPr lang="en-US" sz="3200" dirty="0"/>
              <a:t> (2nd ed.). Wiley-Blackwell. </a:t>
            </a:r>
            <a:endParaRPr lang="el-GR" sz="3200" dirty="0"/>
          </a:p>
          <a:p>
            <a:r>
              <a:rPr lang="en-US" sz="3200" b="1" u="sng" dirty="0"/>
              <a:t>Sterling, S. (2011).</a:t>
            </a:r>
            <a:r>
              <a:rPr lang="en-US" sz="3200" dirty="0"/>
              <a:t> Transformative learning and sustainability: Sketching the conceptual ground. </a:t>
            </a:r>
            <a:r>
              <a:rPr lang="en-US" sz="3200" i="1" dirty="0"/>
              <a:t>Learning and Teaching in Higher Education</a:t>
            </a:r>
            <a:r>
              <a:rPr lang="en-US" sz="3200" dirty="0"/>
              <a:t>, (5), 17–33.</a:t>
            </a:r>
            <a:endParaRPr lang="el-GR" sz="3200" dirty="0"/>
          </a:p>
          <a:p>
            <a:r>
              <a:rPr lang="en-US" sz="3200" b="1" dirty="0"/>
              <a:t>Swain, M. (1985).</a:t>
            </a:r>
            <a:r>
              <a:rPr lang="en-US" sz="3200" dirty="0"/>
              <a:t> Communicative competence: Some roles of comprehensible input and comprehensible output in its development. In S. </a:t>
            </a:r>
            <a:r>
              <a:rPr lang="en-US" sz="3200" dirty="0" err="1"/>
              <a:t>Gass</a:t>
            </a:r>
            <a:r>
              <a:rPr lang="en-US" sz="3200" dirty="0"/>
              <a:t> &amp; C. Madden (Eds.), </a:t>
            </a:r>
            <a:r>
              <a:rPr lang="en-US" sz="3200" i="1" dirty="0"/>
              <a:t>Input in Second Language Acquisition</a:t>
            </a:r>
            <a:r>
              <a:rPr lang="en-US" sz="3200" dirty="0"/>
              <a:t> (pp. 235–253). Newbury House.</a:t>
            </a:r>
            <a:endParaRPr lang="el-GR" sz="3200" dirty="0"/>
          </a:p>
          <a:p>
            <a:r>
              <a:rPr lang="en-US" sz="3200" b="1" dirty="0"/>
              <a:t>Tomlinson, B. (2014).</a:t>
            </a:r>
            <a:r>
              <a:rPr lang="en-US" sz="3200" dirty="0"/>
              <a:t> </a:t>
            </a:r>
            <a:r>
              <a:rPr lang="en-US" sz="3200" i="1" dirty="0"/>
              <a:t>Developing materials for language teaching</a:t>
            </a:r>
            <a:r>
              <a:rPr lang="en-US" sz="3200" dirty="0"/>
              <a:t> (2nd ed.). Bloomsbury Academic.</a:t>
            </a:r>
            <a:endParaRPr lang="el-GR" sz="3200" dirty="0"/>
          </a:p>
          <a:p>
            <a:r>
              <a:rPr lang="en-US" sz="3200" b="1" dirty="0"/>
              <a:t>Tomlinson, C. A., &amp; </a:t>
            </a:r>
            <a:r>
              <a:rPr lang="en-US" sz="3200" b="1" dirty="0" err="1"/>
              <a:t>McTighe</a:t>
            </a:r>
            <a:r>
              <a:rPr lang="en-US" sz="3200" b="1" dirty="0"/>
              <a:t>, J. (2015).</a:t>
            </a:r>
            <a:r>
              <a:rPr lang="en-US" sz="3200" dirty="0"/>
              <a:t> </a:t>
            </a:r>
            <a:r>
              <a:rPr lang="en-US" sz="3200" i="1" dirty="0"/>
              <a:t>Integrating differentiated instruction &amp; understanding by design: Connecting content and kids</a:t>
            </a:r>
            <a:r>
              <a:rPr lang="en-US" sz="3200" dirty="0"/>
              <a:t>. ASCD. </a:t>
            </a:r>
            <a:endParaRPr lang="el-GR" sz="3200" dirty="0"/>
          </a:p>
          <a:p>
            <a:r>
              <a:rPr lang="en-US" sz="3200" b="1" dirty="0" err="1"/>
              <a:t>VanPatten</a:t>
            </a:r>
            <a:r>
              <a:rPr lang="en-US" sz="3200" b="1" dirty="0"/>
              <a:t>, B. (2017).</a:t>
            </a:r>
            <a:r>
              <a:rPr lang="en-US" sz="3200" dirty="0"/>
              <a:t> </a:t>
            </a:r>
            <a:r>
              <a:rPr lang="en-US" sz="3200" i="1" dirty="0"/>
              <a:t>While we're on the topic: BVP on language, acquisition, and classroom practice</a:t>
            </a:r>
            <a:r>
              <a:rPr lang="en-US" sz="3200" dirty="0"/>
              <a:t>. ACTFL.</a:t>
            </a:r>
            <a:endParaRPr lang="el-GR" sz="3200" dirty="0"/>
          </a:p>
          <a:p>
            <a:r>
              <a:rPr lang="en-US" sz="3200" dirty="0" err="1"/>
              <a:t>Vygotsky</a:t>
            </a:r>
            <a:r>
              <a:rPr lang="en-US" sz="3200" dirty="0"/>
              <a:t>, L. S. (1978). </a:t>
            </a:r>
            <a:r>
              <a:rPr lang="en-US" sz="3200" i="1" dirty="0"/>
              <a:t>Mind in Society: The Development of Higher Psychological Processes</a:t>
            </a:r>
            <a:r>
              <a:rPr lang="en-US" sz="3200" dirty="0"/>
              <a:t>. Harvard University Press. </a:t>
            </a:r>
            <a:endParaRPr lang="el-GR" sz="3200" dirty="0"/>
          </a:p>
          <a:p>
            <a:r>
              <a:rPr lang="en-US" sz="3200" b="1" dirty="0" err="1"/>
              <a:t>Warschauer</a:t>
            </a:r>
            <a:r>
              <a:rPr lang="en-US" sz="3200" b="1" dirty="0"/>
              <a:t>, M. (2004).</a:t>
            </a:r>
            <a:r>
              <a:rPr lang="en-US" sz="3200" dirty="0"/>
              <a:t> </a:t>
            </a:r>
            <a:r>
              <a:rPr lang="en-US" sz="3200" i="1" dirty="0"/>
              <a:t>Technology and social inclusion: Rethinking the digital divide</a:t>
            </a:r>
            <a:r>
              <a:rPr lang="en-US" sz="3200" dirty="0"/>
              <a:t>. MIT Press.</a:t>
            </a:r>
            <a:endParaRPr lang="el-GR" sz="3200" dirty="0"/>
          </a:p>
          <a:p>
            <a:r>
              <a:rPr lang="en-US" sz="3200" b="1" dirty="0" err="1"/>
              <a:t>Wiliam</a:t>
            </a:r>
            <a:r>
              <a:rPr lang="en-US" sz="3200" b="1" dirty="0"/>
              <a:t>, D. (2018).</a:t>
            </a:r>
            <a:r>
              <a:rPr lang="en-US" sz="3200" dirty="0"/>
              <a:t> </a:t>
            </a:r>
            <a:r>
              <a:rPr lang="en-US" sz="3200" i="1" dirty="0"/>
              <a:t>Embedded Formative Assessment</a:t>
            </a:r>
            <a:r>
              <a:rPr lang="en-US" sz="3200" dirty="0"/>
              <a:t> (2nd ed.). Solution Tree Press.</a:t>
            </a:r>
            <a:endParaRPr lang="el-GR" sz="3200" dirty="0"/>
          </a:p>
          <a:p>
            <a:r>
              <a:rPr lang="en-US" sz="3200" b="1" dirty="0"/>
              <a:t>Willis, D., &amp; Willis, J. (2007).</a:t>
            </a:r>
            <a:r>
              <a:rPr lang="en-US" sz="3200" dirty="0"/>
              <a:t> </a:t>
            </a:r>
            <a:r>
              <a:rPr lang="en-US" sz="3200" i="1" dirty="0"/>
              <a:t>Doing Task-Based Teaching</a:t>
            </a:r>
            <a:r>
              <a:rPr lang="en-US" sz="3200" dirty="0"/>
              <a:t>. Oxford University Press.</a:t>
            </a:r>
            <a:endParaRPr lang="el-GR" sz="3200" dirty="0"/>
          </a:p>
          <a:p>
            <a:pPr marL="0" lvl="0" indent="0" algn="l" rtl="0">
              <a:lnSpc>
                <a:spcPct val="100000"/>
              </a:lnSpc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sz="3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5"/>
          </p:nvPr>
        </p:nvSpPr>
        <p:spPr>
          <a:xfrm>
            <a:off x="1611085" y="20718541"/>
            <a:ext cx="9368163" cy="10006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r>
              <a:rPr lang="en-US" sz="4400" dirty="0"/>
              <a:t>Traditional methods led to superficial understanding and underdeveloped critical thinking.</a:t>
            </a:r>
          </a:p>
          <a:p>
            <a:r>
              <a:rPr lang="en-US" sz="4400" dirty="0"/>
              <a:t>Lack of adaptability for students with learning differences or culturally diverse backgrounds.</a:t>
            </a:r>
          </a:p>
          <a:p>
            <a:r>
              <a:rPr lang="en-US" sz="4400" dirty="0"/>
              <a:t>Need for effective, inclusive, and cognitively empowering comprehension strategies.</a:t>
            </a:r>
          </a:p>
          <a:p>
            <a:pPr marL="0" lvl="0" indent="0" algn="ctr" rtl="0">
              <a:spcBef>
                <a:spcPts val="640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endParaRPr sz="5100" b="0" u="none" dirty="0"/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6"/>
          </p:nvPr>
        </p:nvSpPr>
        <p:spPr>
          <a:xfrm>
            <a:off x="5946118" y="2534875"/>
            <a:ext cx="31998900" cy="16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r>
              <a:rPr lang="en-US" sz="4300" dirty="0"/>
              <a:t>Name Candidate: </a:t>
            </a:r>
            <a:r>
              <a:rPr lang="en-US" sz="4300" dirty="0" err="1"/>
              <a:t>Chaireti</a:t>
            </a:r>
            <a:r>
              <a:rPr lang="en-US" sz="4300" dirty="0"/>
              <a:t> Maria</a:t>
            </a:r>
            <a:br>
              <a:rPr lang="en-US" sz="4300" dirty="0"/>
            </a:br>
            <a:r>
              <a:rPr lang="en-US" sz="4300" dirty="0"/>
              <a:t>PhD Candidate at the University of Alicante</a:t>
            </a:r>
            <a:endParaRPr sz="4300" dirty="0"/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7"/>
          </p:nvPr>
        </p:nvSpPr>
        <p:spPr>
          <a:xfrm>
            <a:off x="3222170" y="465813"/>
            <a:ext cx="37735329" cy="197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6000" dirty="0"/>
              <a:t>A Critical Bibliographic Analysis of Reading Comprehension Methodologies in EFL Education for Adolescents</a:t>
            </a:r>
            <a:endParaRPr sz="5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824</Words>
  <Application>Microsoft Office PowerPoint</Application>
  <PresentationFormat>Personalizado</PresentationFormat>
  <Paragraphs>49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Trebuchet MS</vt:lpstr>
      <vt:lpstr>Raleway</vt:lpstr>
      <vt:lpstr>Lato</vt:lpstr>
      <vt:lpstr>Times New Roman</vt:lpstr>
      <vt:lpstr>Streamline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CanterburyMedia</dc:creator>
  <cp:lastModifiedBy>Ramón Ruiz</cp:lastModifiedBy>
  <cp:revision>3</cp:revision>
  <dcterms:created xsi:type="dcterms:W3CDTF">2012-02-03T19:11:35Z</dcterms:created>
  <dcterms:modified xsi:type="dcterms:W3CDTF">2025-07-07T15:41:25Z</dcterms:modified>
</cp:coreProperties>
</file>